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80" r:id="rId5"/>
    <p:sldId id="258" r:id="rId6"/>
    <p:sldId id="259" r:id="rId7"/>
    <p:sldId id="260" r:id="rId8"/>
    <p:sldId id="285" r:id="rId9"/>
    <p:sldId id="261" r:id="rId10"/>
    <p:sldId id="262" r:id="rId11"/>
    <p:sldId id="291" r:id="rId12"/>
    <p:sldId id="282" r:id="rId13"/>
    <p:sldId id="283" r:id="rId14"/>
    <p:sldId id="263" r:id="rId15"/>
    <p:sldId id="267" r:id="rId16"/>
    <p:sldId id="287" r:id="rId17"/>
    <p:sldId id="288" r:id="rId18"/>
    <p:sldId id="289" r:id="rId19"/>
    <p:sldId id="268" r:id="rId20"/>
    <p:sldId id="276" r:id="rId21"/>
    <p:sldId id="271" r:id="rId22"/>
    <p:sldId id="272" r:id="rId23"/>
    <p:sldId id="273" r:id="rId24"/>
    <p:sldId id="274" r:id="rId25"/>
    <p:sldId id="275" r:id="rId26"/>
    <p:sldId id="277" r:id="rId27"/>
    <p:sldId id="278" r:id="rId28"/>
    <p:sldId id="269" r:id="rId29"/>
    <p:sldId id="270" r:id="rId30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254" y="-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D6AFCD-FA14-B4E5-674D-BDB4C5CCA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A4D1223-7AA6-AF95-D602-9FE126BBF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448E707-95FA-070F-FE1B-3CE2C2D9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E19E0A-9A23-4A0C-72C9-F492E797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13DD33E-3944-17EA-F503-4DD45DDF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221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53A9C8-A9E2-A1BF-2280-3900EEC1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95966CB-3B94-25B0-7F19-C47564092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0E97F7-C47E-F7D6-4690-05B8DF29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B1A7A7-19E5-053F-EA60-8F458068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447526D-C3ED-D0C6-7DC5-66BDC4B2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928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4B21874-AEE6-D84E-B0B6-4316C7DCC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DE4FE65-176D-47DE-A3A9-570BD4454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16B67E6-4D15-21A4-A2C4-BDC8C1EF4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F7B49C-49F4-DB90-0758-5A6C3F2C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16FC151-AEDC-897F-8A4D-515B8E7D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69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3226E8-45AB-C0B4-5E8E-4A28A98CA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27E1F2-956F-B141-7DB1-4C14889F7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46DA0B2-5610-5DF5-2158-EB57F795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D4B780-FB7A-C94B-11EA-0D025DAF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2551512-9623-F7E9-6967-561AB4E3F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585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B764D2-94FF-32F4-393E-180764A3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66DC94-60D8-855E-9041-A7D72F3AF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8365E43-CBFB-5901-4761-4BEFD68D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9FE3A85-61CD-5BEA-64ED-F8721D85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EF58A1-D1FE-EB74-C2F1-14154BDE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742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86A4E3-3E11-DF15-4CC3-8FCA908F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3E3A1B-7ED4-6EF4-B3A5-0EC1B60D4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041B37F-E863-03E0-9DF4-3D1F5E569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97E0B43-FA62-6D41-95CB-029E3B4BA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C0B9E0E-2094-7D56-9A4A-A31DE4FF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2E0B64D-03B7-215B-0E57-FEA953C7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868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7DE125-6B08-BC63-5E04-A0F02E6B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4EEEB23-9CDC-F36D-99EF-69590894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7C263FF-FFFD-3BF5-2B40-AF905AC37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A3C55A1-A665-C352-9EEA-2E0F9B546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EB0445F-DACD-ADEA-CE28-EBA77E31F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8A59489-D77F-7DA9-9D9E-25FB7CEF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93C2498-45E7-9A65-2201-4229783A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59AA982-97F4-0DE9-522C-711DB184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839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9BF99A-548F-0CA6-875F-9BCD32D9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9C809AC-1197-22D2-0D2C-BA474996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064625C-4B34-A73B-818B-339B0234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90F4CFA-54ED-B4F7-F1CF-7D908167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849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F11B495-6833-019D-0588-6CA93EFA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F4E5B50-7CB9-CE8C-68A5-AF8D4090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2E0DAC3-907D-C470-782F-6302B518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309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801EC9-73AD-EBD0-654A-8F06789F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A289A7F-DB12-1B04-0D51-13ABC7A62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7C5460F-8705-47BB-7170-4427AFA6C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CFA3952-9875-165E-CFE6-2F5AA188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ACE2DE-8143-DFB1-67F7-E2E27304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BCCA688-CE1E-7FDB-6495-5A27A5CC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354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AB0329-4359-50C0-6131-815EE5BA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5287BA4-CE0C-1413-4643-DE2EC295C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557EDB0-ACC6-F1B7-C1B6-13C1392BE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6A64F99-9898-C161-8FF5-B2E3C15F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8DAD68-057D-AB48-D9D1-6E88B223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938A573-FA57-805B-2F7D-B46C2B49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373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AC76AC-A524-2BB0-B591-139D80B4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B1C8DC-3FF2-070B-7B2F-DA5E9316F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3F1D2C1-85CF-065D-70F3-7674FEB3ED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9EFB9-3A7E-0E48-81E4-D7F6458790F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9FBC32-BE99-A3CA-E586-49A2A6DA7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EA4EE1B-C240-D659-BB2B-63EE155A2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83C61-F76F-E341-BCFE-A77A7EF3F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946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1594601-79B4-B622-1CE4-05B543F68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295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94D31B-E315-2410-B51F-B5968CF36392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D2F15C-C8F0-6896-7511-E9C9B82ED0FD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FA39C20-A9B1-04BF-4AF1-EA7FF146E3AF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33A3A2-1806-496D-0E2D-8844BE86AEEE}"/>
              </a:ext>
            </a:extLst>
          </p:cNvPr>
          <p:cNvSpPr txBox="1"/>
          <p:nvPr/>
        </p:nvSpPr>
        <p:spPr>
          <a:xfrm>
            <a:off x="0" y="1"/>
            <a:ext cx="12192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i="0" u="none" strike="noStrike" dirty="0">
                <a:solidFill>
                  <a:srgbClr val="000000"/>
                </a:solidFill>
                <a:effectLst/>
                <a:latin typeface="Times New Roman CYR"/>
              </a:rPr>
              <a:t>Муниципальное  бюджетное  дошкольное  </a:t>
            </a:r>
            <a:endParaRPr lang="ru-RU" sz="3500" b="1" i="0" u="none" strike="noStrike" dirty="0" smtClean="0">
              <a:solidFill>
                <a:srgbClr val="000000"/>
              </a:solidFill>
              <a:effectLst/>
              <a:latin typeface="Times New Roman CYR"/>
            </a:endParaRPr>
          </a:p>
          <a:p>
            <a:pPr algn="ctr"/>
            <a:r>
              <a:rPr lang="ru-RU" sz="3500" b="1" u="none" strike="noStrike" dirty="0" smtClean="0">
                <a:solidFill>
                  <a:srgbClr val="000000"/>
                </a:solidFill>
                <a:effectLst/>
                <a:latin typeface="Times New Roman CYR"/>
              </a:rPr>
              <a:t>образовательное</a:t>
            </a:r>
            <a:r>
              <a:rPr lang="ru-RU" sz="3500" b="1" i="0" u="none" strike="noStrike" dirty="0" smtClean="0">
                <a:solidFill>
                  <a:srgbClr val="000000"/>
                </a:solidFill>
                <a:effectLst/>
                <a:latin typeface="Times New Roman CYR"/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  <a:latin typeface="Times New Roman CYR"/>
              </a:rPr>
              <a:t>учреждение</a:t>
            </a:r>
            <a:endParaRPr lang="ru-RU" sz="35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38C8B5-5013-93E4-ADBE-782F3B868EFF}"/>
              </a:ext>
            </a:extLst>
          </p:cNvPr>
          <p:cNvSpPr txBox="1"/>
          <p:nvPr/>
        </p:nvSpPr>
        <p:spPr>
          <a:xfrm>
            <a:off x="0" y="499645"/>
            <a:ext cx="1003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 CYR"/>
              </a:rPr>
              <a:t> </a:t>
            </a:r>
            <a:endParaRPr lang="ru-RU" sz="3200" b="1" i="0" u="none" strike="noStrike" dirty="0" smtClean="0">
              <a:solidFill>
                <a:srgbClr val="000000"/>
              </a:solidFill>
              <a:effectLst/>
              <a:latin typeface="Times New Roman CYR"/>
            </a:endParaRPr>
          </a:p>
          <a:p>
            <a:pPr algn="ctr"/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 CYR"/>
              </a:rPr>
              <a:t> </a:t>
            </a:r>
            <a:r>
              <a:rPr lang="ru-RU" sz="3200" b="1" i="0" u="none" strike="noStrike" dirty="0" smtClean="0">
                <a:solidFill>
                  <a:srgbClr val="000000"/>
                </a:solidFill>
                <a:effectLst/>
                <a:latin typeface="Times New Roman CYR"/>
              </a:rPr>
              <a:t>                  «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 CYR"/>
              </a:rPr>
              <a:t>Детский  сад №7 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г.Гудермес»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D256976-26C7-8068-76A2-674AA5247B9F}"/>
              </a:ext>
            </a:extLst>
          </p:cNvPr>
          <p:cNvSpPr txBox="1"/>
          <p:nvPr/>
        </p:nvSpPr>
        <p:spPr>
          <a:xfrm>
            <a:off x="6096001" y="1503376"/>
            <a:ext cx="52577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100" b="1" i="0" u="none" strike="noStrike" dirty="0">
                <a:solidFill>
                  <a:srgbClr val="C00000"/>
                </a:solidFill>
                <a:effectLst/>
                <a:latin typeface="Times New Roman CYR"/>
              </a:rPr>
              <a:t>ПРОЕКТ</a:t>
            </a:r>
            <a:endParaRPr lang="ru-RU" sz="5100" b="1" i="0" u="none" strike="noStrike" dirty="0">
              <a:solidFill>
                <a:srgbClr val="C00000"/>
              </a:solidFill>
              <a:effectLst/>
              <a:latin typeface="-webkit-standard"/>
            </a:endParaRPr>
          </a:p>
          <a:p>
            <a:pPr algn="ctr"/>
            <a:r>
              <a:rPr lang="ru-RU" sz="5100" b="1" i="0" u="none" strike="noStrike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100" b="1" i="0" u="none" strike="noStrike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Йовр</a:t>
            </a:r>
            <a:r>
              <a:rPr lang="ru-RU" sz="5100" b="1" i="0" u="none" strike="noStrike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100" b="1" i="0" u="none" strike="noStrike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йоцу</a:t>
            </a:r>
            <a:r>
              <a:rPr lang="ru-RU" sz="5100" b="1" i="0" u="none" strike="noStrike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100" b="1" i="0" u="none" strike="noStrike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ц1е</a:t>
            </a:r>
            <a:r>
              <a:rPr lang="ru-RU" sz="5100" b="1" i="0" u="none" strike="noStrike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51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9C4246D-668F-94F0-9098-BBCDF98EDCCB}"/>
              </a:ext>
            </a:extLst>
          </p:cNvPr>
          <p:cNvSpPr txBox="1"/>
          <p:nvPr/>
        </p:nvSpPr>
        <p:spPr>
          <a:xfrm>
            <a:off x="4572001" y="6135217"/>
            <a:ext cx="6400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200" b="1" i="0" u="none" strike="noStrike" dirty="0" smtClean="0">
                <a:solidFill>
                  <a:srgbClr val="000000"/>
                </a:solidFill>
                <a:effectLst/>
                <a:latin typeface="Times New Roman CYR"/>
              </a:rPr>
              <a:t>Подготовила: воспитатель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Times New Roman CYR"/>
              </a:rPr>
              <a:t> 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Темерсултанова Ш.И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ru-RU" sz="2200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2D23C48-6A7B-3B0E-F3AD-93A0E7DC7539}"/>
              </a:ext>
            </a:extLst>
          </p:cNvPr>
          <p:cNvSpPr txBox="1"/>
          <p:nvPr/>
        </p:nvSpPr>
        <p:spPr>
          <a:xfrm>
            <a:off x="4343400" y="3303869"/>
            <a:ext cx="8517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Участник войны </a:t>
            </a:r>
            <a:r>
              <a:rPr lang="ru-RU" sz="3900" b="1" dirty="0" err="1">
                <a:latin typeface="Times New Roman" pitchFamily="18" charset="0"/>
                <a:cs typeface="Times New Roman" pitchFamily="18" charset="0"/>
              </a:rPr>
              <a:t>Куразов</a:t>
            </a:r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900" b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64652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E6D40A-E8A2-24D9-7224-0D8C8F18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18BFDE1-A685-5A1B-FD91-4620F7892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4E6D90-BF24-4DDC-6AD5-86A394C4059A}"/>
              </a:ext>
            </a:extLst>
          </p:cNvPr>
          <p:cNvSpPr txBox="1"/>
          <p:nvPr/>
        </p:nvSpPr>
        <p:spPr>
          <a:xfrm flipH="1">
            <a:off x="1676398" y="1228397"/>
            <a:ext cx="83820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4 – этап :</a:t>
            </a:r>
          </a:p>
          <a:p>
            <a:pPr algn="l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Заключительный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Обобщение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итогов работы с детьми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Демонстрация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достижений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Оценка эффективности.</a:t>
            </a:r>
          </a:p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рекомендаций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Распространение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информации.</a:t>
            </a:r>
          </a:p>
        </p:txBody>
      </p:sp>
    </p:spTree>
    <p:extLst>
      <p:ext uri="{BB962C8B-B14F-4D97-AF65-F5344CB8AC3E}">
        <p14:creationId xmlns="" xmlns:p14="http://schemas.microsoft.com/office/powerpoint/2010/main" val="37063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A301F50-F081-A250-6A70-3BE361FE6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09" t="24581" r="4063" b="13908"/>
          <a:stretch/>
        </p:blipFill>
        <p:spPr>
          <a:xfrm>
            <a:off x="-60441" y="1"/>
            <a:ext cx="123128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B30700-D359-D8DA-20F4-E3A0B59C6920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3E6F08-5F30-B963-6C67-F94282E3441D}"/>
              </a:ext>
            </a:extLst>
          </p:cNvPr>
          <p:cNvSpPr txBox="1"/>
          <p:nvPr/>
        </p:nvSpPr>
        <p:spPr>
          <a:xfrm>
            <a:off x="5184942" y="266165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086847-BE13-51B6-EA20-73D886AFB544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85A769-2AB9-B933-AD5E-C631379D3B94}"/>
              </a:ext>
            </a:extLst>
          </p:cNvPr>
          <p:cNvSpPr txBox="1"/>
          <p:nvPr/>
        </p:nvSpPr>
        <p:spPr>
          <a:xfrm>
            <a:off x="1066800" y="381000"/>
            <a:ext cx="8305800" cy="5410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Перспективы дальнейшего развития проекта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    23 февраля – организация мероприятия посвященного Дню защитника Отечества;</a:t>
            </a:r>
          </a:p>
          <a:p>
            <a:pPr marL="457200" indent="-457200" algn="l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мероприятие посвященное Дню Победы;</a:t>
            </a:r>
          </a:p>
          <a:p>
            <a:pPr marL="457200" indent="-457200" algn="l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Рисунок «Салют Победы»;</a:t>
            </a:r>
          </a:p>
          <a:p>
            <a:pPr marL="457200" indent="-457200" algn="l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Лепка «Торт для Ветерана»;</a:t>
            </a:r>
          </a:p>
          <a:p>
            <a:pPr marL="457200" indent="-457200" algn="l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Демонстрация картин о Великой Отечественной войне;</a:t>
            </a:r>
          </a:p>
          <a:p>
            <a:pPr marL="457200" indent="-457200" algn="l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Возложение цветов к памятнику «Вечный Огонь».</a:t>
            </a:r>
          </a:p>
          <a:p>
            <a:pPr marL="457200" indent="-457200" algn="l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 уверены, что наша работа укрепит любовь детей к своему дому, городу и Родине. Мы также думаем ,что наши дети будут гордиться своим народом, своими достижениями, своей страной. И мы думаем , что благодаря нашему проекту они станут истинными патриотами своей страны.</a:t>
            </a:r>
          </a:p>
        </p:txBody>
      </p:sp>
    </p:spTree>
    <p:extLst>
      <p:ext uri="{BB962C8B-B14F-4D97-AF65-F5344CB8AC3E}">
        <p14:creationId xmlns="" xmlns:p14="http://schemas.microsoft.com/office/powerpoint/2010/main" val="177387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48B958-238A-FBFB-45B3-476C4573D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255" t="15457" r="2978" b="27379"/>
          <a:stretch/>
        </p:blipFill>
        <p:spPr>
          <a:xfrm>
            <a:off x="-660400" y="0"/>
            <a:ext cx="1285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A57944-63E7-60DB-BA9D-D42E5F513EB8}"/>
              </a:ext>
            </a:extLst>
          </p:cNvPr>
          <p:cNvSpPr txBox="1"/>
          <p:nvPr/>
        </p:nvSpPr>
        <p:spPr>
          <a:xfrm>
            <a:off x="4850731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43A1AF-EE60-8899-5E8A-92022CEA520B}"/>
              </a:ext>
            </a:extLst>
          </p:cNvPr>
          <p:cNvSpPr txBox="1"/>
          <p:nvPr/>
        </p:nvSpPr>
        <p:spPr>
          <a:xfrm>
            <a:off x="4850731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9442253-0A22-1A53-2732-6D912D62C3F2}"/>
              </a:ext>
            </a:extLst>
          </p:cNvPr>
          <p:cNvSpPr txBox="1"/>
          <p:nvPr/>
        </p:nvSpPr>
        <p:spPr>
          <a:xfrm>
            <a:off x="990600" y="635000"/>
            <a:ext cx="56387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Много раз незваные гости со всех сторон делали набеги на нашу землю, стремясь завоевать. Но всякий раз русский народ показывал, что значит настоящий героизм и правое дело. Одна из самых жестоких и кровопролитных войн в истории России называется Великой Отечественной войной. Отечественной войной она называется потому, что эта война - справедливая, направленная на защиту Отечества. Более 70 лет назад на нашу Родину напали фашисты. Они пересекли нашу границу в воскресенье в 4 часа утра. Фашистские самолеты стали бомбить по мирно спящим жителям городов и сел. Германия подготовила для войны с Россией огромную армию. Они хотели превратить жителей нашей страны в рабов и заставить их работать на Германию. Война — сколько страха, ужаса, горя в одном этом слове.</a:t>
            </a:r>
            <a:endParaRPr lang="ru-RU" b="1" i="0" u="none" strike="noStrike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0" u="none" strike="noStrike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Сигнал тревоги над страной.</a:t>
            </a:r>
            <a:endParaRPr lang="ru-RU" b="1" i="0" u="none" strike="noStrike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F13D46C-FB72-3A1B-08EA-0DB2873B7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72" y="147735"/>
            <a:ext cx="3589860" cy="23802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AA694DD-6C41-7F14-ACA8-BF30B2844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48" y="1761470"/>
            <a:ext cx="2461024" cy="29315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C5C6D14-45A7-047D-DE6A-AAD268760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71" y="3718084"/>
            <a:ext cx="4535239" cy="2740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890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4407CE9-6E3C-5B32-7991-E3AE9F724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26" r="4342" b="6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233136-F058-2D43-3ED3-C0968C63C784}"/>
              </a:ext>
            </a:extLst>
          </p:cNvPr>
          <p:cNvSpPr txBox="1"/>
          <p:nvPr/>
        </p:nvSpPr>
        <p:spPr>
          <a:xfrm>
            <a:off x="1219200" y="1447800"/>
            <a:ext cx="66634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первый день войны многие мужчины и женщины отправились на фронт.</a:t>
            </a:r>
          </a:p>
          <a:p>
            <a:r>
              <a:rPr lang="ru-RU" sz="20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Посмотрите на этот плакат. На нем написано: «Родина -мать зовет».</a:t>
            </a:r>
          </a:p>
          <a:p>
            <a:r>
              <a:rPr lang="ru-RU" sz="20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Война захватила огромные территории нашей страны, в ней участвовали десятки миллионов людей, она длилась долгие четыре года, участие в ней потребовало от нашего народа громадного напряжения всех физических и духовных сил. Не только на фронте ковалась наша ПОБЕДА! Не только солдаты и офицеры сражались за свободу нашей Родины. На борьбу с врагом поднялась вся наша огромная страна. Мужчины и женщины, пожилые люди и дети приближали победу в нашем тылу и сражались в тылу врага.</a:t>
            </a:r>
          </a:p>
          <a:p>
            <a:pPr algn="l"/>
            <a:endParaRPr lang="ru-RU" sz="2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5CFD17A-1B1B-84FF-B7F8-9FB416735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229600" y="80248"/>
            <a:ext cx="3810000" cy="30479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4EB403-98C2-2F8B-7161-0ABCDFC8A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503935"/>
            <a:ext cx="3886200" cy="2456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0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C72B1A4B-7AF4-D088-6797-AB8F66EEE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06" y="-1"/>
            <a:ext cx="12227006" cy="709964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00DA28-D69C-8F3D-5664-591AB222897F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68E9DF-D163-3D48-59B8-FECDC0946207}"/>
              </a:ext>
            </a:extLst>
          </p:cNvPr>
          <p:cNvSpPr txBox="1"/>
          <p:nvPr/>
        </p:nvSpPr>
        <p:spPr>
          <a:xfrm>
            <a:off x="7696200" y="492597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Куразов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Таталович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1916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                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Гудермес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D45A1-A60C-7507-5043-915BF1D0B8DB}"/>
              </a:ext>
            </a:extLst>
          </p:cNvPr>
          <p:cNvSpPr txBox="1"/>
          <p:nvPr/>
        </p:nvSpPr>
        <p:spPr>
          <a:xfrm>
            <a:off x="1676400" y="914400"/>
            <a:ext cx="60609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Куразов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Гани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Таталович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Первый бой Гани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Таталович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принимал в Белоруссии 23 июня 1941 г.</a:t>
            </a:r>
          </a:p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Участвовал в битве под Курском, вел бой в г.Смоленске и в Смоленской области.</a:t>
            </a:r>
          </a:p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Вел бой при форсировании р.Днепра.</a:t>
            </a:r>
          </a:p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Принимал участие в боях за освобождение г.Белый Смоленской области.</a:t>
            </a:r>
          </a:p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Освобождал родину Н.В.Гоголя с.Великие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Сорочинцы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Полтавская область.</a:t>
            </a:r>
          </a:p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Воевал в г.Сума на северо-востоке Украины.</a:t>
            </a:r>
          </a:p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Участвовал в бою при освобождении г.Киева, вел бой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Чернечьей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горе у могилы и памятника писателя Т.Г.Шевченко.</a:t>
            </a:r>
          </a:p>
        </p:txBody>
      </p:sp>
      <p:pic>
        <p:nvPicPr>
          <p:cNvPr id="9" name="Рисунок 8" descr="Без названия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2400" y="838201"/>
            <a:ext cx="3505200" cy="3809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6125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08B05B6-5EB0-A916-805F-AC68441CEB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17" t="8163" r="796" b="18754"/>
          <a:stretch/>
        </p:blipFill>
        <p:spPr>
          <a:xfrm>
            <a:off x="-71522" y="0"/>
            <a:ext cx="1219200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BD901F-94AF-8C02-93A3-4A4167EAA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85801"/>
            <a:ext cx="3733800" cy="533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48172E-1FBB-D3F0-1AEB-B13C4FAA31FC}"/>
              </a:ext>
            </a:extLst>
          </p:cNvPr>
          <p:cNvSpPr txBox="1"/>
          <p:nvPr/>
        </p:nvSpPr>
        <p:spPr>
          <a:xfrm>
            <a:off x="1219200" y="533400"/>
            <a:ext cx="5936606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Гани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Таталович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Куразов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родился в Аульском районе Гудермеса . У него еще был брат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Хамид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который ушел на фронт  почти в одно и то же время с ним. </a:t>
            </a:r>
            <a:r>
              <a:rPr lang="ru-RU" sz="2400" i="0" dirty="0">
                <a:effectLst/>
                <a:latin typeface="Times New Roman" pitchFamily="18" charset="0"/>
                <a:cs typeface="Times New Roman" pitchFamily="18" charset="0"/>
              </a:rPr>
              <a:t>Под Москвой начальник разведки артиллерийского полка Хамид </a:t>
            </a:r>
            <a:r>
              <a:rPr lang="ru-RU" sz="2400" i="0" dirty="0" err="1">
                <a:effectLst/>
                <a:latin typeface="Times New Roman" pitchFamily="18" charset="0"/>
                <a:cs typeface="Times New Roman" pitchFamily="18" charset="0"/>
              </a:rPr>
              <a:t>Куразов</a:t>
            </a:r>
            <a:r>
              <a:rPr lang="ru-RU" sz="2400" i="0" dirty="0">
                <a:effectLst/>
                <a:latin typeface="Times New Roman" pitchFamily="18" charset="0"/>
                <a:cs typeface="Times New Roman" pitchFamily="18" charset="0"/>
              </a:rPr>
              <a:t> прорвал окружение для наших бойцов, не зная, что там сражается его брат Гани. Лейтенант Гани, командуя ротой, отбил ожесточенную атаку, уничтожив много вражеской техники. Через несколько месяцев Гани, уже капитан и командир батальона, нарушил приказ и выручил попавшего в окружение брата Хамида, но встреча не состоялась.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3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8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3E9E24-397B-36E5-4599-1FBE5EEAF1AA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67C5C87-0CBD-F253-2C0E-07F4AC7101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17" t="8163" r="796" b="1875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097BB62-AB90-F3B6-471F-93C9CC317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303416"/>
            <a:ext cx="2667000" cy="3424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8BD510E-3522-F5AC-20FB-B1AC1218377F}"/>
              </a:ext>
            </a:extLst>
          </p:cNvPr>
          <p:cNvSpPr txBox="1"/>
          <p:nvPr/>
        </p:nvSpPr>
        <p:spPr>
          <a:xfrm>
            <a:off x="1371599" y="430216"/>
            <a:ext cx="71628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Гани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Куразов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 тому времени уже командир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истребительно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-противотанкового батальона. О том, что Хамид будет прорываться из вражеского кольца в стороне от расположения его батальона, Гани получил информацию по рации: "Выручай, брат", - просил его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Куразов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старший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Среди выходивших из окружения бойцов Гани пытался отыскать Хамида, но тщетно - братьям вновь не суждено было встретиться.За мужество, проявленное при выходе из окружения, Хамид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Куразов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был награжден орденом Красного Знамени. Гани за невыполнение приказа разжалован в рядовые и направлен в штрафбат.Свой орден уже после войны Хамид пытался отдать младшему брату. Говорил: "Это только твоя награда, не знаю, был бы я жив, если б не ты". Об этом хорошо помнит племянник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Бекхан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говорит, что дяди были очень дружны, вспоминает, что отдать орден Хамид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Таталович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пытался не раз, а младший Гани всегда отказывался.</a:t>
            </a:r>
          </a:p>
        </p:txBody>
      </p:sp>
    </p:spTree>
    <p:extLst>
      <p:ext uri="{BB962C8B-B14F-4D97-AF65-F5344CB8AC3E}">
        <p14:creationId xmlns="" xmlns:p14="http://schemas.microsoft.com/office/powerpoint/2010/main" val="807311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67D2FE9-BC83-1204-54FD-EBBA25DD8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32" b="107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F77488-C0B3-A488-CDAE-9D3CA32AD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736">
            <a:off x="7310521" y="2158112"/>
            <a:ext cx="3834795" cy="3627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47FA75-06DE-9B57-394C-EDC16D2D7BC4}"/>
              </a:ext>
            </a:extLst>
          </p:cNvPr>
          <p:cNvSpPr txBox="1"/>
          <p:nvPr/>
        </p:nvSpPr>
        <p:spPr>
          <a:xfrm>
            <a:off x="1171070" y="374316"/>
            <a:ext cx="5479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Друг о </a:t>
            </a:r>
            <a:r>
              <a:rPr lang="ru-RU" sz="2400" b="1" i="0" u="none" strike="noStrike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друге братья </a:t>
            </a:r>
          </a:p>
          <a:p>
            <a:pPr algn="l"/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0" u="none" strike="noStrike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Куразовы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0" u="none" strike="noStrike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узнавали 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писем родных. 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Бекхан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Куразов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вспоминает рассказы своего отца Вахида (в годы войны ему было 14), младшего брата Гани и Хамида: "Ждали весточек с фронта, как самого дорогого известия - читали вместе, пересказывали соседям. Складывали </a:t>
            </a:r>
            <a:r>
              <a:rPr lang="ru-RU" sz="2400" b="1" i="0" u="none" strike="noStrike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конверты -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треугольнички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очень аккуратно, чтоб слова не затирались на сгибах, но это было не страшно -письма заучивали наизусть, писали ответы братьям</a:t>
            </a:r>
            <a:r>
              <a:rPr lang="ru-RU" sz="2400" b="1" i="0" u="none" strike="noStrike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l"/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радуясь, что они оба живы".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046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3FDAC10-EAE9-EAF5-A9F7-9CB8528F8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DBB43C-6BF4-C284-3E4D-2C4D254E4ACC}"/>
              </a:ext>
            </a:extLst>
          </p:cNvPr>
          <p:cNvSpPr txBox="1"/>
          <p:nvPr/>
        </p:nvSpPr>
        <p:spPr>
          <a:xfrm>
            <a:off x="1447799" y="382012"/>
            <a:ext cx="66066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Судьба вела братьев 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Куразовых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по разным фронтовым и послевоенным дорогам, каждый прошел свой путь, который все-таки привел их в родной Гудермес, где после возвращения из сталинской ссылки поселился в конце 50-х весь род 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Куразовых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Братьев-фронтовиков уже нет в живых, но спросите у любого из более чем 160 внуков, правнуков, племянников о Хамиде и Гани, любой из </a:t>
            </a:r>
            <a:r>
              <a:rPr lang="ru-RU" sz="2400" b="1" i="0" u="none" strike="noStrike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Куразовых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i="0" u="none" strike="noStrike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b="1" i="0" u="none" strike="noStrike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расскажет 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не одну историю из далеких </a:t>
            </a:r>
            <a:r>
              <a:rPr lang="ru-RU" sz="2400" b="1" i="0" u="none" strike="noStrike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40-х 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 храбрости и доблести солдат и офицеров Великой Отечественной.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93D3D61-145F-3B93-0FC2-C71EFFE9E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868948"/>
            <a:ext cx="3429000" cy="45118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681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C1F2D4F-2515-E3B7-9882-1B5A12C6F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1" b="35674"/>
          <a:stretch/>
        </p:blipFill>
        <p:spPr>
          <a:xfrm>
            <a:off x="0" y="-902368"/>
            <a:ext cx="12192000" cy="7760368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37C0C1-4D49-C468-D31B-41266BC69ED5}"/>
              </a:ext>
            </a:extLst>
          </p:cNvPr>
          <p:cNvSpPr txBox="1"/>
          <p:nvPr/>
        </p:nvSpPr>
        <p:spPr>
          <a:xfrm>
            <a:off x="1724526" y="1678750"/>
            <a:ext cx="87429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: </a:t>
            </a:r>
          </a:p>
          <a:p>
            <a:pPr lvl="8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1C6DFF-5E48-4182-B8ED-93DE47CD656B}"/>
              </a:ext>
            </a:extLst>
          </p:cNvPr>
          <p:cNvSpPr txBox="1"/>
          <p:nvPr/>
        </p:nvSpPr>
        <p:spPr>
          <a:xfrm>
            <a:off x="3623508" y="2747816"/>
            <a:ext cx="7104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методическое пособие  </a:t>
            </a:r>
          </a:p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«НОХЧИЙН ХАЛКЪАН ТУРПАЛХОЙ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Абдрахманова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Ж.М.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Джунаидов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С.С.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Интернет-ресурсы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59904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1EC9B2-F1BF-8B82-3263-6F7583FF7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21831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9D1E18E-DF99-B53D-C078-D11C75C3C41D}"/>
              </a:ext>
            </a:extLst>
          </p:cNvPr>
          <p:cNvSpPr txBox="1"/>
          <p:nvPr/>
        </p:nvSpPr>
        <p:spPr>
          <a:xfrm>
            <a:off x="5184942" y="2527968"/>
            <a:ext cx="246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33841B-AE88-9E39-121D-41FC980E8BD1}"/>
              </a:ext>
            </a:extLst>
          </p:cNvPr>
          <p:cNvSpPr txBox="1"/>
          <p:nvPr/>
        </p:nvSpPr>
        <p:spPr>
          <a:xfrm>
            <a:off x="6138779" y="487713"/>
            <a:ext cx="518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000" b="1" i="0" u="none" strike="noStrike" dirty="0">
              <a:effectLst/>
              <a:latin typeface="-apple-system"/>
            </a:endParaRPr>
          </a:p>
          <a:p>
            <a:pPr algn="l"/>
            <a:r>
              <a:rPr lang="ru-RU" sz="3000" b="1" i="0" u="none" strike="noStrike" dirty="0">
                <a:effectLst/>
                <a:latin typeface="Times New Roman" pitchFamily="18" charset="0"/>
                <a:cs typeface="Times New Roman" pitchFamily="18" charset="0"/>
              </a:rPr>
              <a:t>Только тот народ, который чтит своих героев, может считаться великим.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09ECF2D-B328-1B86-952A-AE8CACF95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12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F3F2AA-5FC6-107A-0193-200E7AEBF3D0}"/>
              </a:ext>
            </a:extLst>
          </p:cNvPr>
          <p:cNvSpPr txBox="1"/>
          <p:nvPr/>
        </p:nvSpPr>
        <p:spPr>
          <a:xfrm>
            <a:off x="8731250" y="2588851"/>
            <a:ext cx="220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i="0" u="none" strike="noStrike" dirty="0">
                <a:effectLst/>
                <a:latin typeface="Times New Roman" pitchFamily="18" charset="0"/>
                <a:cs typeface="Times New Roman" pitchFamily="18" charset="0"/>
              </a:rPr>
              <a:t>К.К.Рокоссовский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998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16A27BC-FF86-D46F-7B5E-EDA576FE2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89" y="0"/>
            <a:ext cx="12900528" cy="6884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4F03DA4-A2A9-431E-493D-FC0B08D9A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88923"/>
            <a:ext cx="5400919" cy="3975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EC20CA-AED4-3FCC-4307-78F36D4B5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14" y="2388923"/>
            <a:ext cx="3665869" cy="3950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871BD07-ABAA-1ED2-9F55-244FBA626FE9}"/>
              </a:ext>
            </a:extLst>
          </p:cNvPr>
          <p:cNvSpPr txBox="1"/>
          <p:nvPr/>
        </p:nvSpPr>
        <p:spPr>
          <a:xfrm>
            <a:off x="3387002" y="518816"/>
            <a:ext cx="7140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Аппликация на тему </a:t>
            </a:r>
          </a:p>
          <a:p>
            <a:pPr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 Открытка Ветерану»</a:t>
            </a:r>
          </a:p>
        </p:txBody>
      </p:sp>
    </p:spTree>
    <p:extLst>
      <p:ext uri="{BB962C8B-B14F-4D97-AF65-F5344CB8AC3E}">
        <p14:creationId xmlns="" xmlns:p14="http://schemas.microsoft.com/office/powerpoint/2010/main" val="3346499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1ECD3DE-AA2E-242F-539E-0CA94A33A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62CCF17-EFBA-CB65-C63C-417EC588F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5244"/>
            <a:ext cx="4522032" cy="59645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0299B1-3F8E-2F84-B006-5A9C67E241AB}"/>
              </a:ext>
            </a:extLst>
          </p:cNvPr>
          <p:cNvSpPr txBox="1"/>
          <p:nvPr/>
        </p:nvSpPr>
        <p:spPr>
          <a:xfrm rot="10800000" flipV="1">
            <a:off x="4962190" y="365245"/>
            <a:ext cx="7229810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–ролевая игра: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881B687-3B88-4115-8265-4B1B6434638F}"/>
              </a:ext>
            </a:extLst>
          </p:cNvPr>
          <p:cNvSpPr txBox="1"/>
          <p:nvPr/>
        </p:nvSpPr>
        <p:spPr>
          <a:xfrm>
            <a:off x="6984163" y="1282408"/>
            <a:ext cx="40439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«Полевая кухня»</a:t>
            </a:r>
          </a:p>
        </p:txBody>
      </p:sp>
    </p:spTree>
    <p:extLst>
      <p:ext uri="{BB962C8B-B14F-4D97-AF65-F5344CB8AC3E}">
        <p14:creationId xmlns="" xmlns:p14="http://schemas.microsoft.com/office/powerpoint/2010/main" val="3416932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D410133-EA29-3CD3-A7B7-63EC50084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8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EBAD6D8-FB18-68EA-DA39-7E4234233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45"/>
          <a:stretch/>
        </p:blipFill>
        <p:spPr>
          <a:xfrm>
            <a:off x="0" y="935788"/>
            <a:ext cx="5205665" cy="59222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55859EA-D277-0BBA-C5D4-D3A07A455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39" y="935788"/>
            <a:ext cx="5205665" cy="5922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2366B14-FE49-2E08-8A83-B09ED623FA25}"/>
              </a:ext>
            </a:extLst>
          </p:cNvPr>
          <p:cNvSpPr txBox="1"/>
          <p:nvPr/>
        </p:nvSpPr>
        <p:spPr>
          <a:xfrm>
            <a:off x="3261560" y="152421"/>
            <a:ext cx="57287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Сюжетно-ролевая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игра: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5BA6816-10BD-FAFF-5DB7-E1AEAA0FD299}"/>
              </a:ext>
            </a:extLst>
          </p:cNvPr>
          <p:cNvSpPr txBox="1"/>
          <p:nvPr/>
        </p:nvSpPr>
        <p:spPr>
          <a:xfrm>
            <a:off x="4367297" y="1042044"/>
            <a:ext cx="351723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«Санитары»</a:t>
            </a:r>
          </a:p>
        </p:txBody>
      </p:sp>
    </p:spTree>
    <p:extLst>
      <p:ext uri="{BB962C8B-B14F-4D97-AF65-F5344CB8AC3E}">
        <p14:creationId xmlns="" xmlns:p14="http://schemas.microsoft.com/office/powerpoint/2010/main" val="1599501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28F12E-E37B-21BB-BD3B-87E5AEA71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579" y="0"/>
            <a:ext cx="16819676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66A91B3-B5B3-1F61-4387-7A93EDBFC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" t="13860" r="-13412" b="21944"/>
          <a:stretch/>
        </p:blipFill>
        <p:spPr>
          <a:xfrm>
            <a:off x="-17772" y="2337647"/>
            <a:ext cx="7191031" cy="43114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F4EAA9E-8B68-A796-032C-51BB92B6C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56" b="32404"/>
          <a:stretch/>
        </p:blipFill>
        <p:spPr>
          <a:xfrm>
            <a:off x="6559019" y="2306053"/>
            <a:ext cx="5836810" cy="4374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798436F-0DD5-7F05-D991-98958315590C}"/>
              </a:ext>
            </a:extLst>
          </p:cNvPr>
          <p:cNvSpPr txBox="1"/>
          <p:nvPr/>
        </p:nvSpPr>
        <p:spPr>
          <a:xfrm>
            <a:off x="3177594" y="460529"/>
            <a:ext cx="6195005" cy="6924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Сюжетно – ролевая </a:t>
            </a: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игра:</a:t>
            </a:r>
            <a:endParaRPr lang="ru-RU" sz="3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480C993-A6F2-517C-C2B8-421CE93E5435}"/>
              </a:ext>
            </a:extLst>
          </p:cNvPr>
          <p:cNvSpPr txBox="1"/>
          <p:nvPr/>
        </p:nvSpPr>
        <p:spPr>
          <a:xfrm>
            <a:off x="5015281" y="1429457"/>
            <a:ext cx="2604719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«Я солдат» </a:t>
            </a:r>
          </a:p>
        </p:txBody>
      </p:sp>
    </p:spTree>
    <p:extLst>
      <p:ext uri="{BB962C8B-B14F-4D97-AF65-F5344CB8AC3E}">
        <p14:creationId xmlns="" xmlns:p14="http://schemas.microsoft.com/office/powerpoint/2010/main" val="1183841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D254618-321E-F51A-D285-5927D3B36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5D3BDE7-6397-792E-718E-5091B0D88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031" r="7819" b="23594"/>
          <a:stretch/>
        </p:blipFill>
        <p:spPr>
          <a:xfrm>
            <a:off x="4495800" y="1828800"/>
            <a:ext cx="6743167" cy="49262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486859-3E83-14D0-D50B-D4D1B9E97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52" t="21515" r="32846" b="32060"/>
          <a:stretch/>
        </p:blipFill>
        <p:spPr>
          <a:xfrm>
            <a:off x="914400" y="3201736"/>
            <a:ext cx="3886200" cy="35827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0E5F19B-D1A6-DA2B-2AAE-18356FD22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56781"/>
            <a:ext cx="3886200" cy="3184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EDA517F-3DFA-24D8-9928-94CE0AF1A229}"/>
              </a:ext>
            </a:extLst>
          </p:cNvPr>
          <p:cNvSpPr txBox="1"/>
          <p:nvPr/>
        </p:nvSpPr>
        <p:spPr>
          <a:xfrm>
            <a:off x="4735910" y="111788"/>
            <a:ext cx="6401134" cy="5693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Рассматривание 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видео-сюжетов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9CD3269-1950-A6DA-8FAF-6301C1D9689F}"/>
              </a:ext>
            </a:extLst>
          </p:cNvPr>
          <p:cNvSpPr txBox="1"/>
          <p:nvPr/>
        </p:nvSpPr>
        <p:spPr>
          <a:xfrm>
            <a:off x="5304574" y="681175"/>
            <a:ext cx="5089373" cy="1446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«Великая  Отечественная  Война»,  «Памятники  героям»,  «Военная  техника».</a:t>
            </a:r>
          </a:p>
          <a:p>
            <a:pPr algn="l"/>
            <a:endParaRPr lang="ru-RU" sz="2200" b="1" dirty="0"/>
          </a:p>
        </p:txBody>
      </p:sp>
    </p:spTree>
    <p:extLst>
      <p:ext uri="{BB962C8B-B14F-4D97-AF65-F5344CB8AC3E}">
        <p14:creationId xmlns="" xmlns:p14="http://schemas.microsoft.com/office/powerpoint/2010/main" val="2986232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C22022C-ECF3-CC7E-27A7-C4CD68D8A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1"/>
            <a:ext cx="12312316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BA8AC39-7853-3212-FF2A-B29DA0613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05" y="1343532"/>
            <a:ext cx="7352631" cy="5514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F61369A-52C4-24C1-6527-A8F9D4E50047}"/>
              </a:ext>
            </a:extLst>
          </p:cNvPr>
          <p:cNvSpPr txBox="1"/>
          <p:nvPr/>
        </p:nvSpPr>
        <p:spPr>
          <a:xfrm>
            <a:off x="1724525" y="358646"/>
            <a:ext cx="8047789" cy="9848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2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Встреча </a:t>
            </a:r>
            <a:r>
              <a:rPr lang="ru-RU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дочерью </a:t>
            </a:r>
            <a:r>
              <a:rPr lang="ru-RU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Куразова</a:t>
            </a:r>
            <a:r>
              <a:rPr lang="ru-RU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Гани </a:t>
            </a:r>
            <a:r>
              <a:rPr lang="ru-RU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Таталовича</a:t>
            </a:r>
            <a:r>
              <a:rPr lang="ru-RU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9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Лайлой</a:t>
            </a:r>
            <a:r>
              <a:rPr lang="ru-RU" sz="2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Ганиевной</a:t>
            </a:r>
            <a:r>
              <a:rPr lang="ru-RU" sz="2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9898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3F020B2-0F75-5AF3-B7F5-21657AC86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9683B17-2CE8-0A4B-FEDE-BA5EB1BC5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30552"/>
            <a:ext cx="3352800" cy="5127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CB188C4-9A44-4129-D102-BA4E4CE1C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718" y="1730552"/>
            <a:ext cx="6694682" cy="5127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72A62C-2D27-15D7-C307-1846B92C7B14}"/>
              </a:ext>
            </a:extLst>
          </p:cNvPr>
          <p:cNvSpPr txBox="1"/>
          <p:nvPr/>
        </p:nvSpPr>
        <p:spPr>
          <a:xfrm>
            <a:off x="2887077" y="0"/>
            <a:ext cx="5816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детей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мини-музей « Братья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Куразовы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1975732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8D4FC-C79D-4ED9-4042-697D3DD21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42" y="0"/>
            <a:ext cx="1225644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DFF7634-438D-0659-5798-06C327529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6746"/>
            <a:ext cx="5849755" cy="46912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B0854D-38F7-3AA7-BE04-8F7BF8184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77" y="2166746"/>
            <a:ext cx="4558624" cy="4691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A7B507-EC45-1830-414D-ED8532939A17}"/>
              </a:ext>
            </a:extLst>
          </p:cNvPr>
          <p:cNvSpPr txBox="1"/>
          <p:nvPr/>
        </p:nvSpPr>
        <p:spPr>
          <a:xfrm>
            <a:off x="3342105" y="635001"/>
            <a:ext cx="5514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Экскурсия к памятнику « Вечный огонь»</a:t>
            </a:r>
          </a:p>
        </p:txBody>
      </p:sp>
    </p:spTree>
    <p:extLst>
      <p:ext uri="{BB962C8B-B14F-4D97-AF65-F5344CB8AC3E}">
        <p14:creationId xmlns="" xmlns:p14="http://schemas.microsoft.com/office/powerpoint/2010/main" val="3994681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649374C-9727-3119-E137-838B75C0E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7999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B2B54F-1173-186F-B923-B62468122604}"/>
              </a:ext>
            </a:extLst>
          </p:cNvPr>
          <p:cNvSpPr txBox="1"/>
          <p:nvPr/>
        </p:nvSpPr>
        <p:spPr>
          <a:xfrm>
            <a:off x="1447800" y="300789"/>
            <a:ext cx="984517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Война… Какие ужасные факты стоят за этим словом! Сколько горя она приносит всему человечеству, всему живому! История человечества не знала таких страшных и опустошительных войн, как Великая Отечественная война. Все человечество понесло неисчислимые жертвы, для него эта война обернулась неслыханными бедами и лишениями. Во время Второй мировой войны погибло во много раз больше людей, чем за все предыдущие войны, вместе взятые. Только народы нашей страны потеряли убитыми около </a:t>
            </a:r>
            <a:r>
              <a:rPr lang="ru-RU" sz="2300" b="1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3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миллионов человек. Нынешние поколения россиян, не видев ужасов войны, не слышав свистящих над головой снарядов и бомб, должны помнить, какой дорогой ценой завоевана свобода и независимость нашей Родины, завоеван мир на планете Земля. Память о славных воинах и великих сражениях увековечена в многочисленных обелисках и скульптурных композициях.</a:t>
            </a:r>
            <a:endParaRPr lang="ru-RU" sz="2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98209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1B2499-5788-7907-1B8F-AF177B01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>
            <a:extLst>
              <a:ext uri="{FF2B5EF4-FFF2-40B4-BE49-F238E27FC236}">
                <a16:creationId xmlns="" xmlns:a16="http://schemas.microsoft.com/office/drawing/2014/main" id="{C323A360-68A2-10BC-F58B-9F05A4833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2192000" cy="6858000"/>
          </a:xfr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13C0FE-8B8A-966B-D42E-6E43EE3084FC}"/>
              </a:ext>
            </a:extLst>
          </p:cNvPr>
          <p:cNvSpPr txBox="1"/>
          <p:nvPr/>
        </p:nvSpPr>
        <p:spPr>
          <a:xfrm>
            <a:off x="3153610" y="4115489"/>
            <a:ext cx="10172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ru-RU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B2C63E-1634-C503-B725-710B0CFE787F}"/>
              </a:ext>
            </a:extLst>
          </p:cNvPr>
          <p:cNvSpPr txBox="1"/>
          <p:nvPr/>
        </p:nvSpPr>
        <p:spPr>
          <a:xfrm>
            <a:off x="5753100" y="2527968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u="none" strike="noStrike" dirty="0">
                <a:solidFill>
                  <a:srgbClr val="FFFFFF"/>
                </a:solidFill>
                <a:effectLst/>
                <a:latin typeface="Google Sans"/>
              </a:rPr>
              <a:t>»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945E57-EEEB-79C8-821A-A2F77883B77E}"/>
              </a:ext>
            </a:extLst>
          </p:cNvPr>
          <p:cNvSpPr txBox="1"/>
          <p:nvPr/>
        </p:nvSpPr>
        <p:spPr>
          <a:xfrm>
            <a:off x="5753100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1056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EA33BDC-6E8E-5BB4-2BAC-7FE5F558C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16"/>
            <a:ext cx="12192000" cy="690221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A5B73A-DB15-10E7-0CAE-0BACAA1BE175}"/>
              </a:ext>
            </a:extLst>
          </p:cNvPr>
          <p:cNvSpPr txBox="1"/>
          <p:nvPr/>
        </p:nvSpPr>
        <p:spPr>
          <a:xfrm>
            <a:off x="1671053" y="44215"/>
            <a:ext cx="89902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ru-RU" sz="5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b="1" dirty="0"/>
              <a:t> </a:t>
            </a:r>
          </a:p>
          <a:p>
            <a:pPr lvl="3"/>
            <a:endParaRPr lang="ru-RU" b="1" dirty="0"/>
          </a:p>
          <a:p>
            <a:pPr lvl="3"/>
            <a:endParaRPr lang="ru-RU" b="1" dirty="0"/>
          </a:p>
          <a:p>
            <a:pPr algn="l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исполняется 80 лет Победы в Великой Отечественной войне. Воспитание любви к Родине с раннего детства крайне важно. Тема войны актуальна и способствует сплочению народа. Победа – символ памяти и скорби, подвига воинов. Важно сохранить память о войне и передать её молодому поколению, для которого это уже далекое прошлое. Осмысление уроков войны необходимо для воспитания патриотизма и служения Родине.</a:t>
            </a:r>
          </a:p>
        </p:txBody>
      </p:sp>
    </p:spTree>
    <p:extLst>
      <p:ext uri="{BB962C8B-B14F-4D97-AF65-F5344CB8AC3E}">
        <p14:creationId xmlns="" xmlns:p14="http://schemas.microsoft.com/office/powerpoint/2010/main" val="52318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0F75B3B-0FAA-61AD-4028-142D204E5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879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2E53963-E0CF-E004-234D-0A70C44CB293}"/>
              </a:ext>
            </a:extLst>
          </p:cNvPr>
          <p:cNvSpPr txBox="1"/>
          <p:nvPr/>
        </p:nvSpPr>
        <p:spPr>
          <a:xfrm>
            <a:off x="5301916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BF8991-C4CF-AF87-5B00-6B1D8F1554D0}"/>
              </a:ext>
            </a:extLst>
          </p:cNvPr>
          <p:cNvSpPr txBox="1"/>
          <p:nvPr/>
        </p:nvSpPr>
        <p:spPr>
          <a:xfrm>
            <a:off x="5301916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D7C79E4-043C-45A0-6F6E-BA29ABAF0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53" y="0"/>
            <a:ext cx="480995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872A94-EAE4-4EBD-7056-5A8812DF4B29}"/>
              </a:ext>
            </a:extLst>
          </p:cNvPr>
          <p:cNvSpPr txBox="1"/>
          <p:nvPr/>
        </p:nvSpPr>
        <p:spPr>
          <a:xfrm>
            <a:off x="4009" y="742864"/>
            <a:ext cx="73820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u="none" strike="noStrike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Вид </a:t>
            </a:r>
            <a:r>
              <a:rPr lang="ru-RU" sz="28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проекта</a:t>
            </a:r>
            <a:r>
              <a:rPr lang="ru-RU" sz="2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0" i="0" u="none" strike="noStrik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познавательно 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0" i="0" u="none" strike="noStrik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творческий.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i="0" u="none" strike="noStrike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Продолжительность </a:t>
            </a:r>
            <a:r>
              <a:rPr lang="ru-RU" sz="28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i="0" u="none" strike="noStrike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0" i="0" u="none" strike="noStrik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долгосрочный.</a:t>
            </a:r>
            <a:endParaRPr lang="ru-RU" sz="2800" b="0" i="0" u="none" strike="noStrike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0" u="none" strike="noStrike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0" u="none" strike="noStrike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Срок </a:t>
            </a:r>
            <a:r>
              <a:rPr lang="ru-RU" sz="28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реализации</a:t>
            </a:r>
            <a:r>
              <a:rPr lang="ru-RU" sz="2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0" i="0" u="none" strike="noStrik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Январь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 – май.</a:t>
            </a:r>
          </a:p>
          <a:p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</a:p>
          <a:p>
            <a:pPr algn="l"/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29183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60AB06-0045-2758-1E5B-F009181D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F0B5A6F-174D-7665-F962-632CEC37B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000"/>
          <a:stretch/>
        </p:blipFill>
        <p:spPr>
          <a:xfrm>
            <a:off x="1" y="-1"/>
            <a:ext cx="12191999" cy="6858000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816758-2A7F-DFA6-16FE-3E289D133A17}"/>
              </a:ext>
            </a:extLst>
          </p:cNvPr>
          <p:cNvSpPr txBox="1"/>
          <p:nvPr/>
        </p:nvSpPr>
        <p:spPr>
          <a:xfrm rot="10800000" flipV="1">
            <a:off x="1341520" y="1997840"/>
            <a:ext cx="87182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гражданско-патриотических чувств у детей-дошкольников, воспитание чувства гордости за подвиг своего народа в Великой Отечественной войне, уважения к ветеранам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79873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25DCC4-9E78-9C98-EC41-A4914D1E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EF1FBBD-54D5-9BD0-4CB6-47A89C64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491"/>
          <a:stretch/>
        </p:blipFill>
        <p:spPr>
          <a:xfrm>
            <a:off x="0" y="-1"/>
            <a:ext cx="12192000" cy="6858001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D930F0-C354-5E32-CF70-01FCB690616E}"/>
              </a:ext>
            </a:extLst>
          </p:cNvPr>
          <p:cNvSpPr txBox="1"/>
          <p:nvPr/>
        </p:nvSpPr>
        <p:spPr>
          <a:xfrm>
            <a:off x="5184942" y="252796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Задачи </a:t>
            </a:r>
          </a:p>
          <a:p>
            <a:pPr algn="l"/>
            <a:endParaRPr lang="ru-RU" dirty="0"/>
          </a:p>
        </p:txBody>
      </p:sp>
      <p:pic>
        <p:nvPicPr>
          <p:cNvPr id="7" name="Объект 3">
            <a:extLst>
              <a:ext uri="{FF2B5EF4-FFF2-40B4-BE49-F238E27FC236}">
                <a16:creationId xmlns="" xmlns:a16="http://schemas.microsoft.com/office/drawing/2014/main" id="{D9BADBBD-A14F-D620-DB4B-BE6A254BF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000"/>
          <a:stretch/>
        </p:blipFill>
        <p:spPr>
          <a:xfrm>
            <a:off x="1" y="-1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55F13D8-2CAA-EB7A-944D-959EA2774586}"/>
              </a:ext>
            </a:extLst>
          </p:cNvPr>
          <p:cNvSpPr txBox="1"/>
          <p:nvPr/>
        </p:nvSpPr>
        <p:spPr>
          <a:xfrm>
            <a:off x="1433930" y="597454"/>
            <a:ext cx="817044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algn="r" rtl="1"/>
            <a:r>
              <a:rPr lang="ru-RU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 и расширять знания детей об истории Великой Отечественной войны.</a:t>
            </a:r>
          </a:p>
          <a:p>
            <a:pPr marL="342900" indent="-342900" algn="l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систематизировать представления детей о значении победы и участии чеченского народа в Великой Отечественной войне, о подвигах чеченских героев и участников Великой Отечественной войн.</a:t>
            </a:r>
          </a:p>
          <a:p>
            <a:pPr marL="342900" indent="-342900" algn="l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формированию чувства гордости за свой народ, его боевые заслуги.</a:t>
            </a:r>
          </a:p>
          <a:p>
            <a:pPr marL="342900" indent="-342900" algn="l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развивать творческие способности в рамках реализации проекта.</a:t>
            </a:r>
          </a:p>
          <a:p>
            <a:pPr marL="342900" indent="-342900" algn="l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расширять сотрудничество с родителями воспитанников</a:t>
            </a:r>
          </a:p>
          <a:p>
            <a:pPr marL="342900" indent="-342900" algn="l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уважение к защитникам Отечества, памяти павших бойцов, ветеранам ВОВ.</a:t>
            </a:r>
          </a:p>
          <a:p>
            <a:pPr marL="342900" indent="-342900" algn="l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Посетить памятные места города.</a:t>
            </a:r>
          </a:p>
        </p:txBody>
      </p:sp>
    </p:spTree>
    <p:extLst>
      <p:ext uri="{BB962C8B-B14F-4D97-AF65-F5344CB8AC3E}">
        <p14:creationId xmlns="" xmlns:p14="http://schemas.microsoft.com/office/powerpoint/2010/main" val="3992977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3F25B7-ADE6-0D30-26F1-7308EFE3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397E28C-015B-0119-4EDA-4EE194B43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612F8E-E941-E9D0-2C33-75BC17BB4373}"/>
              </a:ext>
            </a:extLst>
          </p:cNvPr>
          <p:cNvSpPr txBox="1"/>
          <p:nvPr/>
        </p:nvSpPr>
        <p:spPr>
          <a:xfrm>
            <a:off x="668924" y="1561757"/>
            <a:ext cx="730918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Поисковый: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Документально-организационная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работа: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литературы,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видео, фотографий,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плакатов.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023E7B4-102E-B51E-B07A-FB842672A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31" y="658464"/>
            <a:ext cx="3086768" cy="417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3774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3">
            <a:extLst>
              <a:ext uri="{FF2B5EF4-FFF2-40B4-BE49-F238E27FC236}">
                <a16:creationId xmlns="" xmlns:a16="http://schemas.microsoft.com/office/drawing/2014/main" id="{13708AF2-E01F-171A-92FF-18E735C0A2C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D98405-AD00-6A00-34F7-BD9FD51DFDC9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6EE13E-9619-57A4-E6FB-9909DDA3CAA2}"/>
              </a:ext>
            </a:extLst>
          </p:cNvPr>
          <p:cNvSpPr txBox="1"/>
          <p:nvPr/>
        </p:nvSpPr>
        <p:spPr>
          <a:xfrm>
            <a:off x="1447800" y="1012954"/>
            <a:ext cx="8534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Этап 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Планирующий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Диагностическая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диагностика нравственных качеств детей – участников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проекта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позиций гражданского воспитания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семье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беседы, опросы детей с целью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поддержания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интереса к истории родного Отечества. </a:t>
            </a:r>
          </a:p>
          <a:p>
            <a:pPr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новых методик и технологий по вопросам духовно- нравственного и патриотического воспитания детей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Информация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родителям о предстоящем проекте 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54091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BA0884E-98E7-C75D-1CA2-BB6894AC9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087"/>
            <a:ext cx="12192000" cy="6994087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CD5F36-8D8D-C38B-FC60-48C5B9D3CBA1}"/>
              </a:ext>
            </a:extLst>
          </p:cNvPr>
          <p:cNvSpPr txBox="1"/>
          <p:nvPr/>
        </p:nvSpPr>
        <p:spPr>
          <a:xfrm>
            <a:off x="1905000" y="251207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основной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0ABEB1-60C0-3BF4-1190-FF64F283FC98}"/>
              </a:ext>
            </a:extLst>
          </p:cNvPr>
          <p:cNvSpPr txBox="1"/>
          <p:nvPr/>
        </p:nvSpPr>
        <p:spPr>
          <a:xfrm>
            <a:off x="10211467" y="921543"/>
            <a:ext cx="3671637" cy="3688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73A689-47C9-0273-C32C-127044F1C8F8}"/>
              </a:ext>
            </a:extLst>
          </p:cNvPr>
          <p:cNvSpPr txBox="1"/>
          <p:nvPr/>
        </p:nvSpPr>
        <p:spPr>
          <a:xfrm>
            <a:off x="6204284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2918311-CA16-C3B3-3C69-9C9782E2DE22}"/>
              </a:ext>
            </a:extLst>
          </p:cNvPr>
          <p:cNvSpPr txBox="1"/>
          <p:nvPr/>
        </p:nvSpPr>
        <p:spPr>
          <a:xfrm>
            <a:off x="1600200" y="685800"/>
            <a:ext cx="8001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Проведение бесед  и ООД о ВОВ и участнике войны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Г.Т.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Куразове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l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ООД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«Расскажем детям о войне»;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Экскурсия в мини- музей «Братья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Куразовы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», созданный на базе Гимназии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Nº3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г. Гудермес;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Просмотр видео-сюжетов о войне;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Знакомство с дочерью земляка участника;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Экскурсия к памятнику «Вечный огонь»;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Разучивание стихов и песен к 23 - Февраля 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Организация сюжетно-ролевых и подвижных игровых упражнений: «На границе», « Мы военные», « Полевая кухня», «Санитары»: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Возложение цветов к памятнику «Вечный огонь»;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Выставка рисунков на военную тематику;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Рисование «Салют в честь праздника Победы»;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Аппликация «Открытка для  Ветерана»;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Лепка «Торт для Ветеранов»;</a:t>
            </a:r>
          </a:p>
          <a:p>
            <a:pPr marL="342900" indent="-342900" algn="l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Рассматривание альбомов: «Великая Отечественная Война», «Памятники героям», «Военная техника»;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Утренник посвященный « Дню защитника отечества»;</a:t>
            </a:r>
          </a:p>
          <a:p>
            <a:pPr marL="342900" indent="-342900" algn="l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Организация выставки поделок посвященная «Дню Защитника Отечества»;</a:t>
            </a:r>
          </a:p>
          <a:p>
            <a:pPr marL="342900" indent="-342900" algn="l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компьютерной презентации.</a:t>
            </a:r>
          </a:p>
        </p:txBody>
      </p:sp>
    </p:spTree>
    <p:extLst>
      <p:ext uri="{BB962C8B-B14F-4D97-AF65-F5344CB8AC3E}">
        <p14:creationId xmlns="" xmlns:p14="http://schemas.microsoft.com/office/powerpoint/2010/main" val="1312232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1189</Words>
  <Application>Microsoft Office PowerPoint</Application>
  <PresentationFormat>Произвольный</PresentationFormat>
  <Paragraphs>122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tttt_sh@hotmail.com</dc:creator>
  <cp:lastModifiedBy>1</cp:lastModifiedBy>
  <cp:revision>46</cp:revision>
  <dcterms:created xsi:type="dcterms:W3CDTF">2025-01-25T10:46:31Z</dcterms:created>
  <dcterms:modified xsi:type="dcterms:W3CDTF">2025-02-10T11:22:03Z</dcterms:modified>
</cp:coreProperties>
</file>